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0" r:id="rId3"/>
    <p:sldId id="334" r:id="rId4"/>
    <p:sldId id="337" r:id="rId5"/>
    <p:sldId id="331" r:id="rId6"/>
    <p:sldId id="332" r:id="rId7"/>
    <p:sldId id="333" r:id="rId8"/>
    <p:sldId id="336" r:id="rId9"/>
    <p:sldId id="335" r:id="rId10"/>
    <p:sldId id="32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9538"/>
    <a:srgbClr val="8CC14D"/>
    <a:srgbClr val="5B6FAE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1748" autoAdjust="0"/>
  </p:normalViewPr>
  <p:slideViewPr>
    <p:cSldViewPr>
      <p:cViewPr>
        <p:scale>
          <a:sx n="100" d="100"/>
          <a:sy n="100" d="100"/>
        </p:scale>
        <p:origin x="-1860" y="-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0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84D550-5659-4E0B-AFF2-1B4CD2CD0AA2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</dgm:pt>
    <dgm:pt modelId="{FEFD7543-E32B-4D94-BF2E-16CF447382A3}">
      <dgm:prSet phldrT="[Text]"/>
      <dgm:spPr/>
      <dgm:t>
        <a:bodyPr/>
        <a:lstStyle/>
        <a:p>
          <a:r>
            <a:rPr lang="sl-SI" dirty="0" smtClean="0"/>
            <a:t>Povezovalni katalog</a:t>
          </a:r>
          <a:endParaRPr lang="sl-SI" dirty="0"/>
        </a:p>
      </dgm:t>
    </dgm:pt>
    <dgm:pt modelId="{94D6C7AD-9E32-4468-B9B1-D98CCEF8DA4F}" type="parTrans" cxnId="{5D286A33-CEC5-4A88-859C-7F9892A5E434}">
      <dgm:prSet/>
      <dgm:spPr/>
      <dgm:t>
        <a:bodyPr/>
        <a:lstStyle/>
        <a:p>
          <a:endParaRPr lang="sl-SI"/>
        </a:p>
      </dgm:t>
    </dgm:pt>
    <dgm:pt modelId="{9B23F153-235F-4D62-8C7E-A0C68D8004DA}" type="sibTrans" cxnId="{5D286A33-CEC5-4A88-859C-7F9892A5E434}">
      <dgm:prSet/>
      <dgm:spPr/>
      <dgm:t>
        <a:bodyPr/>
        <a:lstStyle/>
        <a:p>
          <a:endParaRPr lang="sl-SI"/>
        </a:p>
      </dgm:t>
    </dgm:pt>
    <dgm:pt modelId="{C75BB25D-703F-452F-98B5-7537880DF7EC}">
      <dgm:prSet phldrT="[Text]"/>
      <dgm:spPr/>
      <dgm:t>
        <a:bodyPr/>
        <a:lstStyle/>
        <a:p>
          <a:r>
            <a:rPr lang="sl-SI" dirty="0" smtClean="0"/>
            <a:t>Ureditev ČK in ČV</a:t>
          </a:r>
          <a:endParaRPr lang="sl-SI" dirty="0"/>
        </a:p>
      </dgm:t>
    </dgm:pt>
    <dgm:pt modelId="{B6C71415-1241-4A40-A37B-1D09AE2BA09E}" type="parTrans" cxnId="{9620E3C2-A428-4F06-8F30-440A36E8E37D}">
      <dgm:prSet/>
      <dgm:spPr/>
      <dgm:t>
        <a:bodyPr/>
        <a:lstStyle/>
        <a:p>
          <a:endParaRPr lang="sl-SI"/>
        </a:p>
      </dgm:t>
    </dgm:pt>
    <dgm:pt modelId="{D54FE18A-623C-4133-8E12-07380FA4E8F5}" type="sibTrans" cxnId="{9620E3C2-A428-4F06-8F30-440A36E8E37D}">
      <dgm:prSet/>
      <dgm:spPr/>
      <dgm:t>
        <a:bodyPr/>
        <a:lstStyle/>
        <a:p>
          <a:endParaRPr lang="sl-SI"/>
        </a:p>
      </dgm:t>
    </dgm:pt>
    <dgm:pt modelId="{10D8A4C3-0125-4599-8B62-7CDB8376DC17}">
      <dgm:prSet phldrT="[Text]"/>
      <dgm:spPr/>
      <dgm:t>
        <a:bodyPr/>
        <a:lstStyle/>
        <a:p>
          <a:r>
            <a:rPr lang="sl-SI" dirty="0" smtClean="0"/>
            <a:t>ČK odprta za eNaročanje</a:t>
          </a:r>
          <a:endParaRPr lang="sl-SI" dirty="0"/>
        </a:p>
      </dgm:t>
    </dgm:pt>
    <dgm:pt modelId="{B69C7E38-F84D-4B00-B6B7-DE1B632BAEA8}" type="parTrans" cxnId="{F2C915B1-9C5B-4711-9254-1BA10E13E32B}">
      <dgm:prSet/>
      <dgm:spPr/>
      <dgm:t>
        <a:bodyPr/>
        <a:lstStyle/>
        <a:p>
          <a:endParaRPr lang="sl-SI"/>
        </a:p>
      </dgm:t>
    </dgm:pt>
    <dgm:pt modelId="{B92C243A-3F3B-4D7A-AF2A-3441766D1012}" type="sibTrans" cxnId="{F2C915B1-9C5B-4711-9254-1BA10E13E32B}">
      <dgm:prSet/>
      <dgm:spPr/>
      <dgm:t>
        <a:bodyPr/>
        <a:lstStyle/>
        <a:p>
          <a:endParaRPr lang="sl-SI"/>
        </a:p>
      </dgm:t>
    </dgm:pt>
    <dgm:pt modelId="{E6781FC5-2F6D-4753-BFCB-03F3D0607FB5}" type="pres">
      <dgm:prSet presAssocID="{1D84D550-5659-4E0B-AFF2-1B4CD2CD0AA2}" presName="Name0" presStyleCnt="0">
        <dgm:presLayoutVars>
          <dgm:chMax val="7"/>
          <dgm:chPref val="7"/>
          <dgm:dir/>
        </dgm:presLayoutVars>
      </dgm:prSet>
      <dgm:spPr/>
    </dgm:pt>
    <dgm:pt modelId="{56EE476F-7F05-4FD3-B058-F75A290C3D3F}" type="pres">
      <dgm:prSet presAssocID="{1D84D550-5659-4E0B-AFF2-1B4CD2CD0AA2}" presName="Name1" presStyleCnt="0"/>
      <dgm:spPr/>
    </dgm:pt>
    <dgm:pt modelId="{09E67169-5C1C-419E-8849-382000DCB866}" type="pres">
      <dgm:prSet presAssocID="{1D84D550-5659-4E0B-AFF2-1B4CD2CD0AA2}" presName="cycle" presStyleCnt="0"/>
      <dgm:spPr/>
    </dgm:pt>
    <dgm:pt modelId="{71E98BCC-98AC-48DB-979C-6EB0055B1DF8}" type="pres">
      <dgm:prSet presAssocID="{1D84D550-5659-4E0B-AFF2-1B4CD2CD0AA2}" presName="srcNode" presStyleLbl="node1" presStyleIdx="0" presStyleCnt="3"/>
      <dgm:spPr/>
    </dgm:pt>
    <dgm:pt modelId="{C6CC0BDC-5742-41E5-89AA-4F56B07802BF}" type="pres">
      <dgm:prSet presAssocID="{1D84D550-5659-4E0B-AFF2-1B4CD2CD0AA2}" presName="conn" presStyleLbl="parChTrans1D2" presStyleIdx="0" presStyleCnt="1"/>
      <dgm:spPr/>
      <dgm:t>
        <a:bodyPr/>
        <a:lstStyle/>
        <a:p>
          <a:endParaRPr lang="sl-SI"/>
        </a:p>
      </dgm:t>
    </dgm:pt>
    <dgm:pt modelId="{5329995C-6EF4-48EC-BD24-F139983A1DC9}" type="pres">
      <dgm:prSet presAssocID="{1D84D550-5659-4E0B-AFF2-1B4CD2CD0AA2}" presName="extraNode" presStyleLbl="node1" presStyleIdx="0" presStyleCnt="3"/>
      <dgm:spPr/>
    </dgm:pt>
    <dgm:pt modelId="{0D94C937-3E38-42D8-93F7-CECB02B861DB}" type="pres">
      <dgm:prSet presAssocID="{1D84D550-5659-4E0B-AFF2-1B4CD2CD0AA2}" presName="dstNode" presStyleLbl="node1" presStyleIdx="0" presStyleCnt="3"/>
      <dgm:spPr/>
    </dgm:pt>
    <dgm:pt modelId="{0D5CF1C4-F7B6-406D-BE08-121AAA4288D0}" type="pres">
      <dgm:prSet presAssocID="{FEFD7543-E32B-4D94-BF2E-16CF447382A3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0AA2FD02-8D76-4D3C-A69D-8A709980B375}" type="pres">
      <dgm:prSet presAssocID="{FEFD7543-E32B-4D94-BF2E-16CF447382A3}" presName="accent_1" presStyleCnt="0"/>
      <dgm:spPr/>
    </dgm:pt>
    <dgm:pt modelId="{45196D37-720F-49ED-BF8E-061DA7247FB2}" type="pres">
      <dgm:prSet presAssocID="{FEFD7543-E32B-4D94-BF2E-16CF447382A3}" presName="accentRepeatNode" presStyleLbl="solidFgAcc1" presStyleIdx="0" presStyleCnt="3"/>
      <dgm:spPr/>
    </dgm:pt>
    <dgm:pt modelId="{41A9C4EC-DC88-4B5A-9CDA-C3CBF1607143}" type="pres">
      <dgm:prSet presAssocID="{C75BB25D-703F-452F-98B5-7537880DF7EC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E38064DD-2565-4E5A-9D2E-68F139E28407}" type="pres">
      <dgm:prSet presAssocID="{C75BB25D-703F-452F-98B5-7537880DF7EC}" presName="accent_2" presStyleCnt="0"/>
      <dgm:spPr/>
    </dgm:pt>
    <dgm:pt modelId="{B8546C0A-44FF-4D37-82A2-D6FB2BAE936E}" type="pres">
      <dgm:prSet presAssocID="{C75BB25D-703F-452F-98B5-7537880DF7EC}" presName="accentRepeatNode" presStyleLbl="solidFgAcc1" presStyleIdx="1" presStyleCnt="3"/>
      <dgm:spPr/>
    </dgm:pt>
    <dgm:pt modelId="{FBA42226-626F-4FA2-88DD-A6D68F70860E}" type="pres">
      <dgm:prSet presAssocID="{10D8A4C3-0125-4599-8B62-7CDB8376DC17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31DE2F15-D870-4D8F-BB97-A143AA9AB4C6}" type="pres">
      <dgm:prSet presAssocID="{10D8A4C3-0125-4599-8B62-7CDB8376DC17}" presName="accent_3" presStyleCnt="0"/>
      <dgm:spPr/>
    </dgm:pt>
    <dgm:pt modelId="{43676A99-997E-4774-BAB4-E444D2D17699}" type="pres">
      <dgm:prSet presAssocID="{10D8A4C3-0125-4599-8B62-7CDB8376DC17}" presName="accentRepeatNode" presStyleLbl="solidFgAcc1" presStyleIdx="2" presStyleCnt="3"/>
      <dgm:spPr/>
    </dgm:pt>
  </dgm:ptLst>
  <dgm:cxnLst>
    <dgm:cxn modelId="{9620E3C2-A428-4F06-8F30-440A36E8E37D}" srcId="{1D84D550-5659-4E0B-AFF2-1B4CD2CD0AA2}" destId="{C75BB25D-703F-452F-98B5-7537880DF7EC}" srcOrd="1" destOrd="0" parTransId="{B6C71415-1241-4A40-A37B-1D09AE2BA09E}" sibTransId="{D54FE18A-623C-4133-8E12-07380FA4E8F5}"/>
    <dgm:cxn modelId="{ED8D2AD8-A983-41AE-A9D4-DAFE9D2BFCB9}" type="presOf" srcId="{C75BB25D-703F-452F-98B5-7537880DF7EC}" destId="{41A9C4EC-DC88-4B5A-9CDA-C3CBF1607143}" srcOrd="0" destOrd="0" presId="urn:microsoft.com/office/officeart/2008/layout/VerticalCurvedList"/>
    <dgm:cxn modelId="{ECF1CFE0-9E0F-47D0-B527-573C227768C6}" type="presOf" srcId="{10D8A4C3-0125-4599-8B62-7CDB8376DC17}" destId="{FBA42226-626F-4FA2-88DD-A6D68F70860E}" srcOrd="0" destOrd="0" presId="urn:microsoft.com/office/officeart/2008/layout/VerticalCurvedList"/>
    <dgm:cxn modelId="{F5044B5D-160F-489A-A44E-D91B8A05CDE9}" type="presOf" srcId="{1D84D550-5659-4E0B-AFF2-1B4CD2CD0AA2}" destId="{E6781FC5-2F6D-4753-BFCB-03F3D0607FB5}" srcOrd="0" destOrd="0" presId="urn:microsoft.com/office/officeart/2008/layout/VerticalCurvedList"/>
    <dgm:cxn modelId="{5D286A33-CEC5-4A88-859C-7F9892A5E434}" srcId="{1D84D550-5659-4E0B-AFF2-1B4CD2CD0AA2}" destId="{FEFD7543-E32B-4D94-BF2E-16CF447382A3}" srcOrd="0" destOrd="0" parTransId="{94D6C7AD-9E32-4468-B9B1-D98CCEF8DA4F}" sibTransId="{9B23F153-235F-4D62-8C7E-A0C68D8004DA}"/>
    <dgm:cxn modelId="{DD3C2EE7-0E42-4ECD-B5A4-B32F25C75B62}" type="presOf" srcId="{9B23F153-235F-4D62-8C7E-A0C68D8004DA}" destId="{C6CC0BDC-5742-41E5-89AA-4F56B07802BF}" srcOrd="0" destOrd="0" presId="urn:microsoft.com/office/officeart/2008/layout/VerticalCurvedList"/>
    <dgm:cxn modelId="{F2C915B1-9C5B-4711-9254-1BA10E13E32B}" srcId="{1D84D550-5659-4E0B-AFF2-1B4CD2CD0AA2}" destId="{10D8A4C3-0125-4599-8B62-7CDB8376DC17}" srcOrd="2" destOrd="0" parTransId="{B69C7E38-F84D-4B00-B6B7-DE1B632BAEA8}" sibTransId="{B92C243A-3F3B-4D7A-AF2A-3441766D1012}"/>
    <dgm:cxn modelId="{D9474423-C0BE-48E0-81A2-00051EB3F004}" type="presOf" srcId="{FEFD7543-E32B-4D94-BF2E-16CF447382A3}" destId="{0D5CF1C4-F7B6-406D-BE08-121AAA4288D0}" srcOrd="0" destOrd="0" presId="urn:microsoft.com/office/officeart/2008/layout/VerticalCurvedList"/>
    <dgm:cxn modelId="{DA860A22-87F2-40C1-91C7-BD78BDA01CF6}" type="presParOf" srcId="{E6781FC5-2F6D-4753-BFCB-03F3D0607FB5}" destId="{56EE476F-7F05-4FD3-B058-F75A290C3D3F}" srcOrd="0" destOrd="0" presId="urn:microsoft.com/office/officeart/2008/layout/VerticalCurvedList"/>
    <dgm:cxn modelId="{753B7F8C-FD24-49CB-A7FB-04EBEF7EBE93}" type="presParOf" srcId="{56EE476F-7F05-4FD3-B058-F75A290C3D3F}" destId="{09E67169-5C1C-419E-8849-382000DCB866}" srcOrd="0" destOrd="0" presId="urn:microsoft.com/office/officeart/2008/layout/VerticalCurvedList"/>
    <dgm:cxn modelId="{754CB5A4-6CDB-45EA-AFFE-E3117CAF409C}" type="presParOf" srcId="{09E67169-5C1C-419E-8849-382000DCB866}" destId="{71E98BCC-98AC-48DB-979C-6EB0055B1DF8}" srcOrd="0" destOrd="0" presId="urn:microsoft.com/office/officeart/2008/layout/VerticalCurvedList"/>
    <dgm:cxn modelId="{9D6DA1CF-E738-4FD8-8688-FF086F4504BE}" type="presParOf" srcId="{09E67169-5C1C-419E-8849-382000DCB866}" destId="{C6CC0BDC-5742-41E5-89AA-4F56B07802BF}" srcOrd="1" destOrd="0" presId="urn:microsoft.com/office/officeart/2008/layout/VerticalCurvedList"/>
    <dgm:cxn modelId="{6403109A-7E28-49D1-8987-E4A6439A8F6E}" type="presParOf" srcId="{09E67169-5C1C-419E-8849-382000DCB866}" destId="{5329995C-6EF4-48EC-BD24-F139983A1DC9}" srcOrd="2" destOrd="0" presId="urn:microsoft.com/office/officeart/2008/layout/VerticalCurvedList"/>
    <dgm:cxn modelId="{A41128F6-9B10-4EBA-92F2-84F5F02789BF}" type="presParOf" srcId="{09E67169-5C1C-419E-8849-382000DCB866}" destId="{0D94C937-3E38-42D8-93F7-CECB02B861DB}" srcOrd="3" destOrd="0" presId="urn:microsoft.com/office/officeart/2008/layout/VerticalCurvedList"/>
    <dgm:cxn modelId="{12779665-065F-48F7-956D-CC39BB759C0D}" type="presParOf" srcId="{56EE476F-7F05-4FD3-B058-F75A290C3D3F}" destId="{0D5CF1C4-F7B6-406D-BE08-121AAA4288D0}" srcOrd="1" destOrd="0" presId="urn:microsoft.com/office/officeart/2008/layout/VerticalCurvedList"/>
    <dgm:cxn modelId="{1F327BD4-57C9-465A-B765-8B89649D784E}" type="presParOf" srcId="{56EE476F-7F05-4FD3-B058-F75A290C3D3F}" destId="{0AA2FD02-8D76-4D3C-A69D-8A709980B375}" srcOrd="2" destOrd="0" presId="urn:microsoft.com/office/officeart/2008/layout/VerticalCurvedList"/>
    <dgm:cxn modelId="{AB0B5838-44A7-435B-9E91-A031BC17E55E}" type="presParOf" srcId="{0AA2FD02-8D76-4D3C-A69D-8A709980B375}" destId="{45196D37-720F-49ED-BF8E-061DA7247FB2}" srcOrd="0" destOrd="0" presId="urn:microsoft.com/office/officeart/2008/layout/VerticalCurvedList"/>
    <dgm:cxn modelId="{E74D6E9C-3AFF-46C7-BA3D-2DB028DEFEE7}" type="presParOf" srcId="{56EE476F-7F05-4FD3-B058-F75A290C3D3F}" destId="{41A9C4EC-DC88-4B5A-9CDA-C3CBF1607143}" srcOrd="3" destOrd="0" presId="urn:microsoft.com/office/officeart/2008/layout/VerticalCurvedList"/>
    <dgm:cxn modelId="{AF0AA087-83CC-4648-9A42-C12715BBBB6F}" type="presParOf" srcId="{56EE476F-7F05-4FD3-B058-F75A290C3D3F}" destId="{E38064DD-2565-4E5A-9D2E-68F139E28407}" srcOrd="4" destOrd="0" presId="urn:microsoft.com/office/officeart/2008/layout/VerticalCurvedList"/>
    <dgm:cxn modelId="{3FB34A3A-3935-4CBD-A0EE-DE328A81F8F9}" type="presParOf" srcId="{E38064DD-2565-4E5A-9D2E-68F139E28407}" destId="{B8546C0A-44FF-4D37-82A2-D6FB2BAE936E}" srcOrd="0" destOrd="0" presId="urn:microsoft.com/office/officeart/2008/layout/VerticalCurvedList"/>
    <dgm:cxn modelId="{390A0C73-1F94-4365-A548-86892674123C}" type="presParOf" srcId="{56EE476F-7F05-4FD3-B058-F75A290C3D3F}" destId="{FBA42226-626F-4FA2-88DD-A6D68F70860E}" srcOrd="5" destOrd="0" presId="urn:microsoft.com/office/officeart/2008/layout/VerticalCurvedList"/>
    <dgm:cxn modelId="{1CA1A4A6-93C2-4B96-8EA0-A6F491A98D8B}" type="presParOf" srcId="{56EE476F-7F05-4FD3-B058-F75A290C3D3F}" destId="{31DE2F15-D870-4D8F-BB97-A143AA9AB4C6}" srcOrd="6" destOrd="0" presId="urn:microsoft.com/office/officeart/2008/layout/VerticalCurvedList"/>
    <dgm:cxn modelId="{4FA6262B-8233-42B7-AA28-E7526E329FB0}" type="presParOf" srcId="{31DE2F15-D870-4D8F-BB97-A143AA9AB4C6}" destId="{43676A99-997E-4774-BAB4-E444D2D17699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CC0BDC-5742-41E5-89AA-4F56B07802BF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5CF1C4-F7B6-406D-BE08-121AAA4288D0}">
      <dsp:nvSpPr>
        <dsp:cNvPr id="0" name=""/>
        <dsp:cNvSpPr/>
      </dsp:nvSpPr>
      <dsp:spPr>
        <a:xfrm>
          <a:off x="564979" y="406400"/>
          <a:ext cx="5475833" cy="812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93980" rIns="93980" bIns="9398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3700" kern="1200" dirty="0" smtClean="0"/>
            <a:t>Povezovalni katalog</a:t>
          </a:r>
          <a:endParaRPr lang="sl-SI" sz="3700" kern="1200" dirty="0"/>
        </a:p>
      </dsp:txBody>
      <dsp:txXfrm>
        <a:off x="564979" y="406400"/>
        <a:ext cx="5475833" cy="812800"/>
      </dsp:txXfrm>
    </dsp:sp>
    <dsp:sp modelId="{45196D37-720F-49ED-BF8E-061DA7247FB2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A9C4EC-DC88-4B5A-9CDA-C3CBF1607143}">
      <dsp:nvSpPr>
        <dsp:cNvPr id="0" name=""/>
        <dsp:cNvSpPr/>
      </dsp:nvSpPr>
      <dsp:spPr>
        <a:xfrm>
          <a:off x="860432" y="1625599"/>
          <a:ext cx="5180380" cy="812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93980" rIns="93980" bIns="9398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3700" kern="1200" dirty="0" smtClean="0"/>
            <a:t>Ureditev ČK in ČV</a:t>
          </a:r>
          <a:endParaRPr lang="sl-SI" sz="3700" kern="1200" dirty="0"/>
        </a:p>
      </dsp:txBody>
      <dsp:txXfrm>
        <a:off x="860432" y="1625599"/>
        <a:ext cx="5180380" cy="812800"/>
      </dsp:txXfrm>
    </dsp:sp>
    <dsp:sp modelId="{B8546C0A-44FF-4D37-82A2-D6FB2BAE936E}">
      <dsp:nvSpPr>
        <dsp:cNvPr id="0" name=""/>
        <dsp:cNvSpPr/>
      </dsp:nvSpPr>
      <dsp:spPr>
        <a:xfrm>
          <a:off x="352432" y="1523999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A42226-626F-4FA2-88DD-A6D68F70860E}">
      <dsp:nvSpPr>
        <dsp:cNvPr id="0" name=""/>
        <dsp:cNvSpPr/>
      </dsp:nvSpPr>
      <dsp:spPr>
        <a:xfrm>
          <a:off x="564979" y="2844800"/>
          <a:ext cx="5475833" cy="812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93980" rIns="93980" bIns="93980" numCol="1" spcCol="1270" anchor="ctr" anchorCtr="0">
          <a:noAutofit/>
        </a:bodyPr>
        <a:lstStyle/>
        <a:p>
          <a:pPr lvl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3700" kern="1200" dirty="0" smtClean="0"/>
            <a:t>ČK odprta za eNaročanje</a:t>
          </a:r>
          <a:endParaRPr lang="sl-SI" sz="3700" kern="1200" dirty="0"/>
        </a:p>
      </dsp:txBody>
      <dsp:txXfrm>
        <a:off x="564979" y="2844800"/>
        <a:ext cx="5475833" cy="812800"/>
      </dsp:txXfrm>
    </dsp:sp>
    <dsp:sp modelId="{43676A99-997E-4774-BAB4-E444D2D17699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4508A8-B3F1-4F1E-8C05-49FDDFF3456A}" type="datetimeFigureOut">
              <a:rPr lang="sl-SI" smtClean="0"/>
              <a:pPr/>
              <a:t>15.9.2016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3D3321-B6FE-4733-B471-D13C3F24B440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566816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51689-AFC1-460C-BAEF-42C1F12D65D8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4D5CF-37CA-4A7D-BA7C-5D1BBF981E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301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4D5CF-37CA-4A7D-BA7C-5D1BBF981E2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F231D-4ED3-4980-A5B3-589D408286E1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55501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F231D-4ED3-4980-A5B3-589D408286E1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55501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4D5CF-37CA-4A7D-BA7C-5D1BBF981E2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214414" y="1357298"/>
            <a:ext cx="6643734" cy="2000264"/>
          </a:xfrm>
        </p:spPr>
        <p:txBody>
          <a:bodyPr>
            <a:noAutofit/>
          </a:bodyPr>
          <a:lstStyle>
            <a:lvl1pPr algn="ctr">
              <a:defRPr sz="6000" i="0"/>
            </a:lvl1pPr>
          </a:lstStyle>
          <a:p>
            <a:r>
              <a:rPr lang="en-US" dirty="0" smtClean="0"/>
              <a:t>Click to edit Master title style</a:t>
            </a:r>
            <a:endParaRPr lang="sl-SI" dirty="0"/>
          </a:p>
        </p:txBody>
      </p:sp>
      <p:pic>
        <p:nvPicPr>
          <p:cNvPr id="7" name="Picture 6" descr="evol.png"/>
          <p:cNvPicPr>
            <a:picLocks noChangeAspect="1"/>
          </p:cNvPicPr>
          <p:nvPr userDrawn="1"/>
        </p:nvPicPr>
        <p:blipFill>
          <a:blip r:embed="rId2"/>
          <a:srcRect t="36083"/>
          <a:stretch>
            <a:fillRect/>
          </a:stretch>
        </p:blipFill>
        <p:spPr>
          <a:xfrm>
            <a:off x="0" y="2428868"/>
            <a:ext cx="9144000" cy="4429134"/>
          </a:xfrm>
          <a:prstGeom prst="rect">
            <a:avLst/>
          </a:prstGeom>
        </p:spPr>
      </p:pic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5572132" y="5643578"/>
            <a:ext cx="3357586" cy="500066"/>
          </a:xfrm>
        </p:spPr>
        <p:txBody>
          <a:bodyPr>
            <a:normAutofit/>
          </a:bodyPr>
          <a:lstStyle>
            <a:lvl1pPr algn="r">
              <a:buNone/>
              <a:defRPr/>
            </a:lvl1pPr>
            <a:lvl2pPr marL="288000" algn="r">
              <a:spcBef>
                <a:spcPts val="0"/>
              </a:spcBef>
              <a:buNone/>
              <a:defRPr sz="3200"/>
            </a:lvl2pPr>
            <a:lvl3pPr algn="r">
              <a:buNone/>
              <a:defRPr/>
            </a:lvl3pPr>
            <a:lvl4pPr algn="r">
              <a:buNone/>
              <a:defRPr/>
            </a:lvl4pPr>
            <a:lvl5pPr algn="r">
              <a:buNone/>
              <a:defRPr/>
            </a:lvl5pPr>
          </a:lstStyle>
          <a:p>
            <a:pPr lvl="1"/>
            <a:endParaRPr lang="sl-SI" dirty="0" smtClean="0"/>
          </a:p>
        </p:txBody>
      </p:sp>
      <p:sp>
        <p:nvSpPr>
          <p:cNvPr id="19" name="Text Placeholder 16"/>
          <p:cNvSpPr>
            <a:spLocks noGrp="1"/>
          </p:cNvSpPr>
          <p:nvPr>
            <p:ph type="body" sz="quarter" idx="11"/>
          </p:nvPr>
        </p:nvSpPr>
        <p:spPr>
          <a:xfrm>
            <a:off x="5572132" y="6143644"/>
            <a:ext cx="3357586" cy="500066"/>
          </a:xfrm>
        </p:spPr>
        <p:txBody>
          <a:bodyPr>
            <a:noAutofit/>
          </a:bodyPr>
          <a:lstStyle>
            <a:lvl1pPr algn="r">
              <a:buNone/>
              <a:defRPr/>
            </a:lvl1pPr>
            <a:lvl2pPr marL="288000" algn="r">
              <a:spcBef>
                <a:spcPts val="0"/>
              </a:spcBef>
              <a:buNone/>
              <a:defRPr sz="2400" b="0" i="1"/>
            </a:lvl2pPr>
            <a:lvl3pPr algn="r">
              <a:buNone/>
              <a:defRPr/>
            </a:lvl3pPr>
            <a:lvl4pPr algn="r">
              <a:buNone/>
              <a:defRPr/>
            </a:lvl4pPr>
            <a:lvl5pPr algn="r">
              <a:buNone/>
              <a:defRPr/>
            </a:lvl5pPr>
          </a:lstStyle>
          <a:p>
            <a:pPr lvl="1"/>
            <a:endParaRPr lang="sl-SI" dirty="0" smtClean="0"/>
          </a:p>
        </p:txBody>
      </p:sp>
      <p:pic>
        <p:nvPicPr>
          <p:cNvPr id="8" name="Picture 7" descr="Untitled-1.gi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00166" y="-357214"/>
            <a:ext cx="5829300" cy="26955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>
            <a:lvl1pPr algn="l">
              <a:defRPr sz="3600">
                <a:effectLst>
                  <a:reflection blurRad="6350" stA="55000" endA="300" endPos="45500" dir="5400000" sy="-100000" algn="bl" rotWithShape="0"/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21"/>
          <p:cNvSpPr txBox="1">
            <a:spLocks/>
          </p:cNvSpPr>
          <p:nvPr userDrawn="1"/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rgbClr val="0070C0"/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Copyright © 20</a:t>
            </a:r>
            <a:r>
              <a:rPr kumimoji="0" lang="sl-SI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16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sl-SI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SRC </a:t>
            </a:r>
            <a:r>
              <a:rPr kumimoji="0" lang="sl-SI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Infonet</a:t>
            </a: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All rights reserved</a:t>
            </a:r>
            <a:endParaRPr kumimoji="0" lang="sl-SI" sz="1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gi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evol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-57151"/>
            <a:ext cx="9144000" cy="691515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marL="2057400" lvl="4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</a:pPr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9" name="Picture 8" descr="Untitled-1.gif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6203932"/>
            <a:ext cx="1414452" cy="65406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en-US" sz="4000" b="1" i="0" u="none" strike="noStrike" kern="1200" cap="none" spc="0" normalizeH="0" baseline="0" noProof="0" dirty="0">
          <a:ln>
            <a:noFill/>
          </a:ln>
          <a:solidFill>
            <a:srgbClr val="003366"/>
          </a:solidFill>
          <a:effectLst/>
          <a:uLnTx/>
          <a:uFillTx/>
          <a:latin typeface="+mj-lt"/>
          <a:ea typeface="+mn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>
            <a:lumMod val="50000"/>
          </a:schemeClr>
        </a:buClr>
        <a:buFont typeface="Arial" pitchFamily="34" charset="0"/>
        <a:buChar char="•"/>
        <a:defRPr lang="en-US" sz="3200" b="1" i="1" kern="1200" dirty="0" smtClean="0">
          <a:solidFill>
            <a:srgbClr val="003366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>
            <a:lumMod val="50000"/>
          </a:schemeClr>
        </a:buClr>
        <a:buFont typeface="Arial" pitchFamily="34" charset="0"/>
        <a:buChar char="•"/>
        <a:defRPr lang="en-US" sz="2600" b="1" i="0" kern="1200" dirty="0" smtClean="0">
          <a:solidFill>
            <a:srgbClr val="003366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2">
            <a:lumMod val="50000"/>
          </a:schemeClr>
        </a:buClr>
        <a:buFont typeface="Arial" pitchFamily="34" charset="0"/>
        <a:buChar char="•"/>
        <a:defRPr lang="en-US" sz="2200" b="1" i="0" kern="1200" dirty="0" smtClean="0">
          <a:solidFill>
            <a:srgbClr val="003366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2">
            <a:lumMod val="50000"/>
          </a:schemeClr>
        </a:buClr>
        <a:buFont typeface="Arial" pitchFamily="34" charset="0"/>
        <a:buChar char="•"/>
        <a:defRPr lang="en-US" sz="2000" b="1" i="0" kern="1200" dirty="0">
          <a:solidFill>
            <a:srgbClr val="003366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>
            <a:lumMod val="50000"/>
          </a:schemeClr>
        </a:buClr>
        <a:buFont typeface="Arial" pitchFamily="34" charset="0"/>
        <a:buChar char="•"/>
        <a:defRPr lang="en-US" sz="1800" b="1" i="0" kern="1200" dirty="0">
          <a:solidFill>
            <a:srgbClr val="003366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vzs@nijz.si" TargetMode="External"/><Relationship Id="rId2" Type="http://schemas.openxmlformats.org/officeDocument/2006/relationships/hyperlink" Target="mailto:podpora@infonet.s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gp.mz@gov.si" TargetMode="External"/><Relationship Id="rId4" Type="http://schemas.openxmlformats.org/officeDocument/2006/relationships/hyperlink" Target="mailto:eNarocanje@nijz.s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 txBox="1">
            <a:spLocks/>
          </p:cNvSpPr>
          <p:nvPr/>
        </p:nvSpPr>
        <p:spPr>
          <a:xfrm>
            <a:off x="6215074" y="5500702"/>
            <a:ext cx="2614586" cy="1071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sl-SI" sz="2400" b="1" i="0" u="none" strike="noStrike" kern="1200" cap="none" spc="0" normalizeH="0" baseline="0" noProof="0" dirty="0" smtClean="0">
              <a:ln>
                <a:noFill/>
              </a:ln>
              <a:solidFill>
                <a:srgbClr val="003366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00100" y="2357430"/>
            <a:ext cx="7500990" cy="3000396"/>
          </a:xfrm>
        </p:spPr>
        <p:txBody>
          <a:bodyPr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sl-SI" sz="50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DELAVNICA</a:t>
            </a:r>
            <a:br>
              <a:rPr lang="sl-SI" sz="50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sl-SI" sz="5000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eNAROČANJE</a:t>
            </a:r>
            <a:r>
              <a:rPr lang="sl-SI" sz="50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sl-SI" sz="50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sl-SI" sz="105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sl-SI" sz="105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sl-SI" sz="66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sl-SI" sz="66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endParaRPr lang="sl-SI" sz="5000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l-SI" dirty="0" smtClean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Gregor Košir</a:t>
            </a:r>
            <a:endParaRPr lang="sl-SI" dirty="0"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l-SI" sz="2400" b="0" dirty="0" smtClean="0"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11.9.2016</a:t>
            </a:r>
            <a:endParaRPr lang="sl-SI" sz="2400" b="0" dirty="0"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Vprašanja</a:t>
            </a:r>
            <a:endParaRPr lang="sl-SI" dirty="0"/>
          </a:p>
        </p:txBody>
      </p:sp>
      <p:pic>
        <p:nvPicPr>
          <p:cNvPr id="4" name="Content Placeholder 3" descr="iStock_000001340564Medium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lum contrast="12000"/>
          </a:blip>
          <a:srcRect/>
          <a:stretch>
            <a:fillRect/>
          </a:stretch>
        </p:blipFill>
        <p:spPr bwMode="auto">
          <a:xfrm>
            <a:off x="1310929" y="1143000"/>
            <a:ext cx="6522141" cy="498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DNEVNI RED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VZS šifrant</a:t>
            </a:r>
          </a:p>
          <a:p>
            <a:r>
              <a:rPr lang="sl-SI" dirty="0" smtClean="0"/>
              <a:t>Povezovalni katalog</a:t>
            </a:r>
          </a:p>
          <a:p>
            <a:r>
              <a:rPr lang="sl-SI" dirty="0"/>
              <a:t>Čakalna vrsta</a:t>
            </a:r>
          </a:p>
          <a:p>
            <a:r>
              <a:rPr lang="sl-SI" dirty="0" smtClean="0"/>
              <a:t>Čakalna knjiga</a:t>
            </a:r>
          </a:p>
          <a:p>
            <a:r>
              <a:rPr lang="sl-SI" dirty="0" smtClean="0"/>
              <a:t>Posredovanje podatkov na NIJZ</a:t>
            </a:r>
          </a:p>
          <a:p>
            <a:r>
              <a:rPr lang="sl-SI" dirty="0" smtClean="0"/>
              <a:t>Prikaz eNaročanja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92165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ROKI ZA VKLJUČITEV</a:t>
            </a:r>
            <a:endParaRPr lang="sl-SI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9278632"/>
              </p:ext>
            </p:extLst>
          </p:nvPr>
        </p:nvGraphicFramePr>
        <p:xfrm>
          <a:off x="539552" y="1700808"/>
          <a:ext cx="8229600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/>
                <a:gridCol w="6645424"/>
              </a:tblGrid>
              <a:tr h="370840"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1.10.2016</a:t>
                      </a:r>
                      <a:endParaRPr lang="sl-SI" sz="24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Popolna</a:t>
                      </a:r>
                      <a:r>
                        <a:rPr lang="sl-SI" sz="2400" baseline="0" dirty="0" smtClean="0"/>
                        <a:t> vključitev v eNaročanje (urniki za vse VZS)</a:t>
                      </a:r>
                      <a:endParaRPr lang="sl-SI" sz="2400" dirty="0"/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l-SI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1.10.2016</a:t>
                      </a:r>
                      <a:endParaRPr lang="sl-SI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l-SI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Poročanje o čakalnih vrstah</a:t>
                      </a:r>
                      <a:endParaRPr lang="sl-SI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15.10.2016</a:t>
                      </a:r>
                      <a:endParaRPr lang="sl-SI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Izdelava prvega poročila iz eNaročanja</a:t>
                      </a:r>
                      <a:r>
                        <a:rPr lang="sl-SI" sz="2400" baseline="0" dirty="0" smtClean="0"/>
                        <a:t> (NIJZ)</a:t>
                      </a:r>
                      <a:endParaRPr lang="sl-SI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sz="2400" b="1" dirty="0" smtClean="0">
                          <a:solidFill>
                            <a:schemeClr val="bg1"/>
                          </a:solidFill>
                        </a:rPr>
                        <a:t>31.12.2016</a:t>
                      </a:r>
                      <a:endParaRPr lang="sl-SI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l-SI" sz="2400" b="1" dirty="0" smtClean="0">
                          <a:solidFill>
                            <a:schemeClr val="bg1"/>
                          </a:solidFill>
                        </a:rPr>
                        <a:t>Ukinitev Excela za poročanje</a:t>
                      </a:r>
                      <a:endParaRPr lang="sl-SI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31.12.2016</a:t>
                      </a:r>
                      <a:endParaRPr lang="sl-SI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sz="2400" dirty="0" smtClean="0"/>
                        <a:t>Vzpostavitev </a:t>
                      </a:r>
                      <a:r>
                        <a:rPr lang="sl-SI" sz="2400" dirty="0" err="1" smtClean="0"/>
                        <a:t>info</a:t>
                      </a:r>
                      <a:r>
                        <a:rPr lang="sl-SI" sz="2400" baseline="0" dirty="0" smtClean="0"/>
                        <a:t> točk za eNaročanje</a:t>
                      </a:r>
                      <a:endParaRPr lang="sl-SI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l-SI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15.1.2017</a:t>
                      </a:r>
                      <a:endParaRPr lang="sl-SI" sz="2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l-SI" sz="2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Obvezna eNapotnica (brez tiskanja napotnice)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52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Nepravilna kombinacija zapisa v PO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24744"/>
            <a:ext cx="1810544" cy="4983179"/>
          </a:xfrm>
        </p:spPr>
        <p:txBody>
          <a:bodyPr/>
          <a:lstStyle/>
          <a:p>
            <a:pPr marL="0" indent="0">
              <a:buNone/>
            </a:pPr>
            <a:r>
              <a:rPr lang="sl-SI" dirty="0" smtClean="0"/>
              <a:t>VZS-ji:</a:t>
            </a:r>
          </a:p>
          <a:p>
            <a:r>
              <a:rPr lang="sl-SI" dirty="0" smtClean="0"/>
              <a:t>1852</a:t>
            </a:r>
          </a:p>
          <a:p>
            <a:r>
              <a:rPr lang="sl-SI" dirty="0" smtClean="0"/>
              <a:t>1853</a:t>
            </a:r>
          </a:p>
          <a:p>
            <a:r>
              <a:rPr lang="sl-SI" dirty="0" smtClean="0"/>
              <a:t>1854</a:t>
            </a:r>
          </a:p>
          <a:p>
            <a:r>
              <a:rPr lang="sl-SI" dirty="0" smtClean="0"/>
              <a:t>1855</a:t>
            </a:r>
          </a:p>
          <a:p>
            <a:r>
              <a:rPr lang="sl-SI" dirty="0" smtClean="0"/>
              <a:t>1856</a:t>
            </a:r>
          </a:p>
          <a:p>
            <a:r>
              <a:rPr lang="sl-SI" dirty="0" smtClean="0"/>
              <a:t>1857</a:t>
            </a:r>
          </a:p>
          <a:p>
            <a:r>
              <a:rPr lang="sl-SI" dirty="0" smtClean="0"/>
              <a:t>1858</a:t>
            </a:r>
          </a:p>
          <a:p>
            <a:endParaRPr lang="sl-SI" dirty="0" smtClean="0"/>
          </a:p>
          <a:p>
            <a:endParaRPr lang="sl-SI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915816" y="1628799"/>
            <a:ext cx="1810544" cy="3254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Font typeface="Arial" pitchFamily="34" charset="0"/>
              <a:buChar char="•"/>
              <a:defRPr lang="en-US" sz="3200" b="1" i="1" kern="1200" dirty="0" smtClean="0">
                <a:solidFill>
                  <a:srgbClr val="003366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Font typeface="Arial" pitchFamily="34" charset="0"/>
              <a:buChar char="•"/>
              <a:defRPr lang="en-US" sz="2600" b="1" i="0" kern="1200" dirty="0" smtClean="0">
                <a:solidFill>
                  <a:srgbClr val="003366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Font typeface="Arial" pitchFamily="34" charset="0"/>
              <a:buChar char="•"/>
              <a:defRPr lang="en-US" sz="2200" b="1" i="0" kern="1200" dirty="0" smtClean="0">
                <a:solidFill>
                  <a:srgbClr val="003366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Font typeface="Arial" pitchFamily="34" charset="0"/>
              <a:buChar char="•"/>
              <a:defRPr lang="en-US" sz="2000" b="1" i="0" kern="1200" dirty="0">
                <a:solidFill>
                  <a:srgbClr val="003366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Font typeface="Arial" pitchFamily="34" charset="0"/>
              <a:buChar char="•"/>
              <a:defRPr lang="en-US" sz="1800" b="1" i="0" kern="1200" dirty="0">
                <a:solidFill>
                  <a:srgbClr val="003366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  <a:p>
            <a:pPr marL="0" indent="0" algn="ctr">
              <a:buNone/>
            </a:pPr>
            <a:r>
              <a:rPr lang="sl-SI" dirty="0" smtClean="0"/>
              <a:t>ENOTA:</a:t>
            </a:r>
          </a:p>
          <a:p>
            <a:pPr marL="0" indent="0" algn="ctr">
              <a:buNone/>
            </a:pPr>
            <a:r>
              <a:rPr lang="sl-SI" dirty="0" smtClean="0"/>
              <a:t>R1</a:t>
            </a:r>
          </a:p>
          <a:p>
            <a:endParaRPr lang="sl-SI" dirty="0" smtClean="0"/>
          </a:p>
          <a:p>
            <a:endParaRPr lang="sl-SI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583882" y="1590722"/>
            <a:ext cx="2520280" cy="3254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Font typeface="Arial" pitchFamily="34" charset="0"/>
              <a:buChar char="•"/>
              <a:defRPr lang="en-US" sz="3200" b="1" i="1" kern="1200" dirty="0" smtClean="0">
                <a:solidFill>
                  <a:srgbClr val="003366"/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Font typeface="Arial" pitchFamily="34" charset="0"/>
              <a:buChar char="•"/>
              <a:defRPr lang="en-US" sz="2600" b="1" i="0" kern="1200" dirty="0" smtClean="0">
                <a:solidFill>
                  <a:srgbClr val="003366"/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Font typeface="Arial" pitchFamily="34" charset="0"/>
              <a:buChar char="•"/>
              <a:defRPr lang="en-US" sz="2200" b="1" i="0" kern="1200" dirty="0" smtClean="0">
                <a:solidFill>
                  <a:srgbClr val="003366"/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Font typeface="Arial" pitchFamily="34" charset="0"/>
              <a:buChar char="•"/>
              <a:defRPr lang="en-US" sz="2000" b="1" i="0" kern="1200" dirty="0">
                <a:solidFill>
                  <a:srgbClr val="003366"/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Font typeface="Arial" pitchFamily="34" charset="0"/>
              <a:buChar char="•"/>
              <a:defRPr lang="en-US" sz="1800" b="1" i="0" kern="1200" dirty="0">
                <a:solidFill>
                  <a:srgbClr val="003366"/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sl-SI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sl-SI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sl-SI" dirty="0" smtClean="0">
                <a:solidFill>
                  <a:srgbClr val="FF0000"/>
                </a:solidFill>
              </a:rPr>
              <a:t>AKTIVNOST:</a:t>
            </a:r>
          </a:p>
          <a:p>
            <a:pPr marL="0" indent="0" algn="ctr">
              <a:buNone/>
            </a:pPr>
            <a:r>
              <a:rPr lang="sl-SI" dirty="0" smtClean="0">
                <a:solidFill>
                  <a:srgbClr val="FF0000"/>
                </a:solidFill>
              </a:rPr>
              <a:t>RTG</a:t>
            </a:r>
          </a:p>
          <a:p>
            <a:endParaRPr lang="sl-SI" dirty="0" smtClean="0">
              <a:solidFill>
                <a:srgbClr val="FF0000"/>
              </a:solidFill>
            </a:endParaRPr>
          </a:p>
          <a:p>
            <a:endParaRPr lang="sl-SI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31854" y="980728"/>
            <a:ext cx="3024336" cy="4780009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91440" tIns="45720" rIns="91440" bIns="45720" rtlCol="0">
            <a:norm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sl-SI" sz="3200" b="1" i="1" dirty="0" smtClean="0">
                <a:solidFill>
                  <a:srgbClr val="00B050"/>
                </a:solidFill>
                <a:latin typeface="+mj-lt"/>
                <a:cs typeface="Arial" pitchFamily="34" charset="0"/>
              </a:rPr>
              <a:t>AKTIVNOST: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sl-SI" sz="3200" b="1" i="1" dirty="0" smtClean="0">
                <a:solidFill>
                  <a:srgbClr val="00B050"/>
                </a:solidFill>
                <a:latin typeface="+mj-lt"/>
                <a:cs typeface="Arial" pitchFamily="34" charset="0"/>
              </a:rPr>
              <a:t>RTG1852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sl-SI" sz="3200" b="1" i="1" dirty="0" smtClean="0">
                <a:solidFill>
                  <a:srgbClr val="00B050"/>
                </a:solidFill>
                <a:latin typeface="+mj-lt"/>
                <a:cs typeface="Arial" pitchFamily="34" charset="0"/>
              </a:rPr>
              <a:t>RTG1853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sl-SI" sz="3200" b="1" i="1" dirty="0" smtClean="0">
                <a:solidFill>
                  <a:srgbClr val="00B050"/>
                </a:solidFill>
                <a:latin typeface="+mj-lt"/>
                <a:cs typeface="Arial" pitchFamily="34" charset="0"/>
              </a:rPr>
              <a:t>RTG1854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sl-SI" sz="3200" b="1" i="1" dirty="0" smtClean="0">
                <a:solidFill>
                  <a:srgbClr val="00B050"/>
                </a:solidFill>
                <a:latin typeface="+mj-lt"/>
                <a:cs typeface="Arial" pitchFamily="34" charset="0"/>
              </a:rPr>
              <a:t>RTG1855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sl-SI" sz="3200" b="1" i="1" dirty="0" smtClean="0">
                <a:solidFill>
                  <a:srgbClr val="00B050"/>
                </a:solidFill>
                <a:latin typeface="+mj-lt"/>
                <a:cs typeface="Arial" pitchFamily="34" charset="0"/>
              </a:rPr>
              <a:t>RTG1856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sl-SI" sz="3200" b="1" i="1" dirty="0" smtClean="0">
                <a:solidFill>
                  <a:srgbClr val="00B050"/>
                </a:solidFill>
                <a:latin typeface="+mj-lt"/>
                <a:cs typeface="Arial" pitchFamily="34" charset="0"/>
              </a:rPr>
              <a:t>RTG1857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sl-SI" sz="3200" b="1" i="1" dirty="0" smtClean="0">
                <a:solidFill>
                  <a:srgbClr val="00B050"/>
                </a:solidFill>
                <a:latin typeface="+mj-lt"/>
                <a:cs typeface="Arial" pitchFamily="34" charset="0"/>
              </a:rPr>
              <a:t>RTG1858</a:t>
            </a:r>
          </a:p>
        </p:txBody>
      </p:sp>
    </p:spTree>
    <p:extLst>
      <p:ext uri="{BB962C8B-B14F-4D97-AF65-F5344CB8AC3E}">
        <p14:creationId xmlns:p14="http://schemas.microsoft.com/office/powerpoint/2010/main" val="1443736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edefined Process 4"/>
          <p:cNvSpPr/>
          <p:nvPr/>
        </p:nvSpPr>
        <p:spPr>
          <a:xfrm>
            <a:off x="1766004" y="3137250"/>
            <a:ext cx="1149811" cy="270510"/>
          </a:xfrm>
          <a:prstGeom prst="flowChartPredefined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6" name="Flowchart: Predefined Process 5"/>
          <p:cNvSpPr/>
          <p:nvPr/>
        </p:nvSpPr>
        <p:spPr>
          <a:xfrm>
            <a:off x="1767275" y="3524058"/>
            <a:ext cx="1148540" cy="267241"/>
          </a:xfrm>
          <a:prstGeom prst="flowChartPredefined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26" name="Rectangle 22"/>
          <p:cNvSpPr>
            <a:spLocks noChangeArrowheads="1"/>
          </p:cNvSpPr>
          <p:nvPr/>
        </p:nvSpPr>
        <p:spPr bwMode="auto">
          <a:xfrm>
            <a:off x="384146" y="92685"/>
            <a:ext cx="7449869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PRIMER ISKANJA PRVEGA PROSTEGA TERMINA ZA ENAROČANJE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BREZ PREDNOSTNIH KRITERIJEV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Št. blok terminov (REDNO) = 5, Št. dni pred blok terminom = 2</a:t>
            </a:r>
            <a:endParaRPr kumimoji="0" lang="sl-SI" altLang="sl-SI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3"/>
          <p:cNvSpPr>
            <a:spLocks noChangeArrowheads="1"/>
          </p:cNvSpPr>
          <p:nvPr/>
        </p:nvSpPr>
        <p:spPr bwMode="auto">
          <a:xfrm>
            <a:off x="1187624" y="2492896"/>
            <a:ext cx="79928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11.6.2016	        </a:t>
            </a:r>
            <a:r>
              <a:rPr kumimoji="0" lang="sl-SI" altLang="sl-SI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12.6.2016</a:t>
            </a:r>
            <a:r>
              <a:rPr kumimoji="0" lang="sl-SI" altLang="sl-SI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     </a:t>
            </a:r>
            <a:r>
              <a:rPr lang="sl-SI" altLang="sl-SI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13</a:t>
            </a:r>
            <a:r>
              <a:rPr kumimoji="0" lang="sl-SI" altLang="sl-SI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.6.2016</a:t>
            </a:r>
            <a:r>
              <a:rPr kumimoji="0" lang="sl-SI" altLang="sl-SI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     13.7.2016</a:t>
            </a:r>
            <a:endParaRPr kumimoji="0" lang="sl-SI" altLang="sl-SI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Flowchart: Predefined Process 27"/>
          <p:cNvSpPr/>
          <p:nvPr/>
        </p:nvSpPr>
        <p:spPr>
          <a:xfrm>
            <a:off x="1760324" y="3942430"/>
            <a:ext cx="1149811" cy="270510"/>
          </a:xfrm>
          <a:prstGeom prst="flowChartPredefined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29" name="Flowchart: Predefined Process 28"/>
          <p:cNvSpPr/>
          <p:nvPr/>
        </p:nvSpPr>
        <p:spPr>
          <a:xfrm>
            <a:off x="1760323" y="4345020"/>
            <a:ext cx="1149811" cy="270510"/>
          </a:xfrm>
          <a:prstGeom prst="flowChartPredefined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30" name="Flowchart: Predefined Process 29"/>
          <p:cNvSpPr/>
          <p:nvPr/>
        </p:nvSpPr>
        <p:spPr>
          <a:xfrm>
            <a:off x="1767275" y="4729830"/>
            <a:ext cx="1149811" cy="270510"/>
          </a:xfrm>
          <a:prstGeom prst="flowChartPredefined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31" name="Flowchart: Predefined Process 30"/>
          <p:cNvSpPr/>
          <p:nvPr/>
        </p:nvSpPr>
        <p:spPr>
          <a:xfrm>
            <a:off x="3419872" y="3154395"/>
            <a:ext cx="1149811" cy="270510"/>
          </a:xfrm>
          <a:prstGeom prst="flowChartPredefined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32" name="Flowchart: Predefined Process 31"/>
          <p:cNvSpPr/>
          <p:nvPr/>
        </p:nvSpPr>
        <p:spPr>
          <a:xfrm>
            <a:off x="3421143" y="3541203"/>
            <a:ext cx="1148540" cy="267241"/>
          </a:xfrm>
          <a:prstGeom prst="flowChartPredefined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33" name="Flowchart: Predefined Process 32"/>
          <p:cNvSpPr/>
          <p:nvPr/>
        </p:nvSpPr>
        <p:spPr>
          <a:xfrm>
            <a:off x="3414192" y="3959575"/>
            <a:ext cx="1149811" cy="270510"/>
          </a:xfrm>
          <a:prstGeom prst="flowChartPredefined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34" name="Flowchart: Predefined Process 33"/>
          <p:cNvSpPr/>
          <p:nvPr/>
        </p:nvSpPr>
        <p:spPr>
          <a:xfrm>
            <a:off x="3414191" y="4362165"/>
            <a:ext cx="1149811" cy="270510"/>
          </a:xfrm>
          <a:prstGeom prst="flowChartPredefined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35" name="Flowchart: Predefined Process 34"/>
          <p:cNvSpPr/>
          <p:nvPr/>
        </p:nvSpPr>
        <p:spPr>
          <a:xfrm>
            <a:off x="3421143" y="4746975"/>
            <a:ext cx="1149811" cy="270510"/>
          </a:xfrm>
          <a:prstGeom prst="flowChartPredefined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36" name="Flowchart: Predefined Process 35"/>
          <p:cNvSpPr/>
          <p:nvPr/>
        </p:nvSpPr>
        <p:spPr>
          <a:xfrm>
            <a:off x="5117233" y="3137250"/>
            <a:ext cx="1149811" cy="270510"/>
          </a:xfrm>
          <a:prstGeom prst="flowChartPredefined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37" name="Flowchart: Predefined Process 36"/>
          <p:cNvSpPr/>
          <p:nvPr/>
        </p:nvSpPr>
        <p:spPr>
          <a:xfrm>
            <a:off x="5118504" y="3524058"/>
            <a:ext cx="1148540" cy="267241"/>
          </a:xfrm>
          <a:prstGeom prst="flowChartPredefined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38" name="Flowchart: Predefined Process 37"/>
          <p:cNvSpPr/>
          <p:nvPr/>
        </p:nvSpPr>
        <p:spPr>
          <a:xfrm>
            <a:off x="5111553" y="3942430"/>
            <a:ext cx="1149811" cy="270510"/>
          </a:xfrm>
          <a:prstGeom prst="flowChartPredefined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39" name="Flowchart: Predefined Process 38"/>
          <p:cNvSpPr/>
          <p:nvPr/>
        </p:nvSpPr>
        <p:spPr>
          <a:xfrm>
            <a:off x="5111552" y="4345020"/>
            <a:ext cx="1149811" cy="270510"/>
          </a:xfrm>
          <a:prstGeom prst="flowChartPredefined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40" name="Flowchart: Predefined Process 39"/>
          <p:cNvSpPr/>
          <p:nvPr/>
        </p:nvSpPr>
        <p:spPr>
          <a:xfrm>
            <a:off x="5118504" y="4729830"/>
            <a:ext cx="1149811" cy="270510"/>
          </a:xfrm>
          <a:prstGeom prst="flowChartPredefined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41" name="Flowchart: Predefined Process 40"/>
          <p:cNvSpPr/>
          <p:nvPr/>
        </p:nvSpPr>
        <p:spPr>
          <a:xfrm>
            <a:off x="5130191" y="5144559"/>
            <a:ext cx="1149811" cy="270510"/>
          </a:xfrm>
          <a:prstGeom prst="flowChartPredefined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42" name="Flowchart: Predefined Process 41"/>
          <p:cNvSpPr/>
          <p:nvPr/>
        </p:nvSpPr>
        <p:spPr>
          <a:xfrm>
            <a:off x="5130191" y="5525296"/>
            <a:ext cx="1149811" cy="270510"/>
          </a:xfrm>
          <a:prstGeom prst="flowChartPredefined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43" name="Flowchart: Predefined Process 42"/>
          <p:cNvSpPr/>
          <p:nvPr/>
        </p:nvSpPr>
        <p:spPr>
          <a:xfrm>
            <a:off x="6953944" y="3137250"/>
            <a:ext cx="1149811" cy="270510"/>
          </a:xfrm>
          <a:prstGeom prst="flowChartPredefined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44" name="Flowchart: Predefined Process 43"/>
          <p:cNvSpPr/>
          <p:nvPr/>
        </p:nvSpPr>
        <p:spPr>
          <a:xfrm>
            <a:off x="6955215" y="3524058"/>
            <a:ext cx="1148540" cy="267241"/>
          </a:xfrm>
          <a:prstGeom prst="flowChartPredefined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45" name="Flowchart: Predefined Process 44"/>
          <p:cNvSpPr/>
          <p:nvPr/>
        </p:nvSpPr>
        <p:spPr>
          <a:xfrm>
            <a:off x="6948264" y="3942430"/>
            <a:ext cx="1149811" cy="270510"/>
          </a:xfrm>
          <a:prstGeom prst="flowChartPredefined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46" name="Flowchart: Predefined Process 45"/>
          <p:cNvSpPr/>
          <p:nvPr/>
        </p:nvSpPr>
        <p:spPr>
          <a:xfrm>
            <a:off x="6948263" y="4345020"/>
            <a:ext cx="1149811" cy="270510"/>
          </a:xfrm>
          <a:prstGeom prst="flowChartPredefined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47" name="Flowchart: Predefined Process 46"/>
          <p:cNvSpPr/>
          <p:nvPr/>
        </p:nvSpPr>
        <p:spPr>
          <a:xfrm>
            <a:off x="6955215" y="4729830"/>
            <a:ext cx="1149811" cy="270510"/>
          </a:xfrm>
          <a:prstGeom prst="flowChartPredefined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48" name="Flowchart: Predefined Process 47"/>
          <p:cNvSpPr/>
          <p:nvPr/>
        </p:nvSpPr>
        <p:spPr>
          <a:xfrm>
            <a:off x="6966902" y="5144559"/>
            <a:ext cx="1149811" cy="270510"/>
          </a:xfrm>
          <a:prstGeom prst="flowChartPredefined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49" name="Flowchart: Predefined Process 48"/>
          <p:cNvSpPr/>
          <p:nvPr/>
        </p:nvSpPr>
        <p:spPr>
          <a:xfrm>
            <a:off x="6966902" y="5525296"/>
            <a:ext cx="1149811" cy="270510"/>
          </a:xfrm>
          <a:prstGeom prst="flowChartPredefined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50" name="TextBox 49"/>
          <p:cNvSpPr txBox="1"/>
          <p:nvPr/>
        </p:nvSpPr>
        <p:spPr>
          <a:xfrm>
            <a:off x="484121" y="3163852"/>
            <a:ext cx="1276201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300" dirty="0" smtClean="0"/>
              <a:t>08:00 – 09:00</a:t>
            </a:r>
          </a:p>
          <a:p>
            <a:endParaRPr lang="sl-SI" sz="1300" dirty="0"/>
          </a:p>
          <a:p>
            <a:r>
              <a:rPr lang="sl-SI" sz="1300" dirty="0" smtClean="0"/>
              <a:t>09:00 – 10:00</a:t>
            </a:r>
          </a:p>
          <a:p>
            <a:endParaRPr lang="sl-SI" sz="1300" dirty="0"/>
          </a:p>
          <a:p>
            <a:r>
              <a:rPr lang="sl-SI" sz="1300" dirty="0" smtClean="0"/>
              <a:t>10:00 – 11:00</a:t>
            </a:r>
          </a:p>
          <a:p>
            <a:endParaRPr lang="sl-SI" sz="1300" dirty="0" smtClean="0"/>
          </a:p>
          <a:p>
            <a:r>
              <a:rPr lang="sl-SI" sz="1300" dirty="0" smtClean="0"/>
              <a:t>11.00 – 12:00</a:t>
            </a:r>
          </a:p>
          <a:p>
            <a:endParaRPr lang="sl-SI" sz="1300" dirty="0"/>
          </a:p>
          <a:p>
            <a:r>
              <a:rPr lang="sl-SI" sz="1300" dirty="0" smtClean="0"/>
              <a:t>12:00 – 13:00</a:t>
            </a:r>
          </a:p>
          <a:p>
            <a:endParaRPr lang="sl-SI" sz="1300" dirty="0" smtClean="0"/>
          </a:p>
          <a:p>
            <a:r>
              <a:rPr lang="sl-SI" sz="1300" dirty="0" smtClean="0"/>
              <a:t>13:00 – 14:00</a:t>
            </a:r>
          </a:p>
          <a:p>
            <a:endParaRPr lang="sl-SI" sz="1300" dirty="0"/>
          </a:p>
          <a:p>
            <a:r>
              <a:rPr lang="sl-SI" sz="1300" dirty="0" smtClean="0"/>
              <a:t>14:00 – 15:00</a:t>
            </a:r>
            <a:endParaRPr lang="sl-SI" sz="1300" dirty="0"/>
          </a:p>
        </p:txBody>
      </p:sp>
      <p:sp>
        <p:nvSpPr>
          <p:cNvPr id="52" name="Flowchart: Predefined Process 51"/>
          <p:cNvSpPr/>
          <p:nvPr/>
        </p:nvSpPr>
        <p:spPr>
          <a:xfrm>
            <a:off x="6966902" y="3959575"/>
            <a:ext cx="1149811" cy="270510"/>
          </a:xfrm>
          <a:prstGeom prst="flowChartPredefined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53" name="Flowchart: Predefined Process 52"/>
          <p:cNvSpPr/>
          <p:nvPr/>
        </p:nvSpPr>
        <p:spPr>
          <a:xfrm>
            <a:off x="6966901" y="4362165"/>
            <a:ext cx="1149811" cy="270510"/>
          </a:xfrm>
          <a:prstGeom prst="flowChartPredefined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54" name="Flowchart: Predefined Process 53"/>
          <p:cNvSpPr/>
          <p:nvPr/>
        </p:nvSpPr>
        <p:spPr>
          <a:xfrm>
            <a:off x="6973853" y="4746975"/>
            <a:ext cx="1149811" cy="270510"/>
          </a:xfrm>
          <a:prstGeom prst="flowChartPredefined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55" name="Flowchart: Predefined Process 54"/>
          <p:cNvSpPr/>
          <p:nvPr/>
        </p:nvSpPr>
        <p:spPr>
          <a:xfrm>
            <a:off x="6985540" y="5161704"/>
            <a:ext cx="1149811" cy="270510"/>
          </a:xfrm>
          <a:prstGeom prst="flowChartPredefined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56" name="Flowchart: Predefined Process 55"/>
          <p:cNvSpPr/>
          <p:nvPr/>
        </p:nvSpPr>
        <p:spPr>
          <a:xfrm>
            <a:off x="6985540" y="5542441"/>
            <a:ext cx="1149811" cy="270510"/>
          </a:xfrm>
          <a:prstGeom prst="flowChartPredefined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57" name="Flowchart: Predefined Process 56"/>
          <p:cNvSpPr/>
          <p:nvPr/>
        </p:nvSpPr>
        <p:spPr>
          <a:xfrm>
            <a:off x="3414190" y="3942430"/>
            <a:ext cx="1156764" cy="302080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58" name="TextBox 57"/>
          <p:cNvSpPr txBox="1"/>
          <p:nvPr/>
        </p:nvSpPr>
        <p:spPr>
          <a:xfrm>
            <a:off x="268098" y="1183684"/>
            <a:ext cx="82643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1 - NAJDE PRVI PROST BLOK TERMIN</a:t>
            </a:r>
            <a:endParaRPr lang="sl-SI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97763" y="1767424"/>
            <a:ext cx="8436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 POIŠČE PRVI PROST TERMIN ZA 2 DNI NAZAJ</a:t>
            </a:r>
            <a:endParaRPr lang="sl-SI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7916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/>
      <p:bldP spid="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edefined Process 4"/>
          <p:cNvSpPr/>
          <p:nvPr/>
        </p:nvSpPr>
        <p:spPr>
          <a:xfrm>
            <a:off x="1766004" y="3137250"/>
            <a:ext cx="1149811" cy="270510"/>
          </a:xfrm>
          <a:prstGeom prst="flowChartPredefined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6" name="Flowchart: Predefined Process 5"/>
          <p:cNvSpPr/>
          <p:nvPr/>
        </p:nvSpPr>
        <p:spPr>
          <a:xfrm>
            <a:off x="1767275" y="3524058"/>
            <a:ext cx="1148540" cy="267241"/>
          </a:xfrm>
          <a:prstGeom prst="flowChartPredefined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26" name="Rectangle 22"/>
          <p:cNvSpPr>
            <a:spLocks noChangeArrowheads="1"/>
          </p:cNvSpPr>
          <p:nvPr/>
        </p:nvSpPr>
        <p:spPr bwMode="auto">
          <a:xfrm>
            <a:off x="384146" y="92685"/>
            <a:ext cx="7449869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PRIMER ISKANJA PRVEGA PROSTEGA TERMINA ZA ENAROČANJE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Z PREDNOSTNIMI KRITERIJI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Št. blok terminov (REDNO) = 5, Št. dni pred blok terminom = 2</a:t>
            </a:r>
            <a:endParaRPr kumimoji="0" lang="sl-SI" altLang="sl-SI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3"/>
          <p:cNvSpPr>
            <a:spLocks noChangeArrowheads="1"/>
          </p:cNvSpPr>
          <p:nvPr/>
        </p:nvSpPr>
        <p:spPr bwMode="auto">
          <a:xfrm>
            <a:off x="1187624" y="2492896"/>
            <a:ext cx="799288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11.6.2016	        </a:t>
            </a:r>
            <a:r>
              <a:rPr kumimoji="0" lang="sl-SI" altLang="sl-SI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12.6.2016</a:t>
            </a:r>
            <a:r>
              <a:rPr kumimoji="0" lang="sl-SI" altLang="sl-SI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     </a:t>
            </a:r>
            <a:r>
              <a:rPr kumimoji="0" lang="sl-SI" altLang="sl-SI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13.6.2016</a:t>
            </a:r>
            <a:r>
              <a:rPr kumimoji="0" lang="sl-SI" altLang="sl-SI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     </a:t>
            </a:r>
            <a:r>
              <a:rPr kumimoji="0" lang="sl-SI" altLang="sl-SI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14.6.2016</a:t>
            </a:r>
            <a:endParaRPr kumimoji="0" lang="sl-SI" altLang="sl-SI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Flowchart: Predefined Process 27"/>
          <p:cNvSpPr/>
          <p:nvPr/>
        </p:nvSpPr>
        <p:spPr>
          <a:xfrm>
            <a:off x="1760324" y="3942430"/>
            <a:ext cx="1149811" cy="270510"/>
          </a:xfrm>
          <a:prstGeom prst="flowChartPredefined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29" name="Flowchart: Predefined Process 28"/>
          <p:cNvSpPr/>
          <p:nvPr/>
        </p:nvSpPr>
        <p:spPr>
          <a:xfrm>
            <a:off x="1760323" y="4345020"/>
            <a:ext cx="1149811" cy="270510"/>
          </a:xfrm>
          <a:prstGeom prst="flowChartPredefined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30" name="Flowchart: Predefined Process 29"/>
          <p:cNvSpPr/>
          <p:nvPr/>
        </p:nvSpPr>
        <p:spPr>
          <a:xfrm>
            <a:off x="1767275" y="4729830"/>
            <a:ext cx="1149811" cy="270510"/>
          </a:xfrm>
          <a:prstGeom prst="flowChartPredefined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31" name="Flowchart: Predefined Process 30"/>
          <p:cNvSpPr/>
          <p:nvPr/>
        </p:nvSpPr>
        <p:spPr>
          <a:xfrm>
            <a:off x="3419872" y="3154395"/>
            <a:ext cx="1149811" cy="270510"/>
          </a:xfrm>
          <a:prstGeom prst="flowChartPredefined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32" name="Flowchart: Predefined Process 31"/>
          <p:cNvSpPr/>
          <p:nvPr/>
        </p:nvSpPr>
        <p:spPr>
          <a:xfrm>
            <a:off x="3421143" y="3541203"/>
            <a:ext cx="1148540" cy="267241"/>
          </a:xfrm>
          <a:prstGeom prst="flowChartPredefined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33" name="Flowchart: Predefined Process 32"/>
          <p:cNvSpPr/>
          <p:nvPr/>
        </p:nvSpPr>
        <p:spPr>
          <a:xfrm>
            <a:off x="3414192" y="3959575"/>
            <a:ext cx="1149811" cy="270510"/>
          </a:xfrm>
          <a:prstGeom prst="flowChartPredefined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34" name="Flowchart: Predefined Process 33"/>
          <p:cNvSpPr/>
          <p:nvPr/>
        </p:nvSpPr>
        <p:spPr>
          <a:xfrm>
            <a:off x="3414191" y="4362165"/>
            <a:ext cx="1149811" cy="270510"/>
          </a:xfrm>
          <a:prstGeom prst="flowChartPredefined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35" name="Flowchart: Predefined Process 34"/>
          <p:cNvSpPr/>
          <p:nvPr/>
        </p:nvSpPr>
        <p:spPr>
          <a:xfrm>
            <a:off x="3421143" y="4746975"/>
            <a:ext cx="1149811" cy="270510"/>
          </a:xfrm>
          <a:prstGeom prst="flowChartPredefined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36" name="Flowchart: Predefined Process 35"/>
          <p:cNvSpPr/>
          <p:nvPr/>
        </p:nvSpPr>
        <p:spPr>
          <a:xfrm>
            <a:off x="5117233" y="3137250"/>
            <a:ext cx="1149811" cy="270510"/>
          </a:xfrm>
          <a:prstGeom prst="flowChartPredefined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37" name="Flowchart: Predefined Process 36"/>
          <p:cNvSpPr/>
          <p:nvPr/>
        </p:nvSpPr>
        <p:spPr>
          <a:xfrm>
            <a:off x="5118504" y="3524058"/>
            <a:ext cx="1148540" cy="267241"/>
          </a:xfrm>
          <a:prstGeom prst="flowChartPredefined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38" name="Flowchart: Predefined Process 37"/>
          <p:cNvSpPr/>
          <p:nvPr/>
        </p:nvSpPr>
        <p:spPr>
          <a:xfrm>
            <a:off x="5111553" y="3942430"/>
            <a:ext cx="1149811" cy="270510"/>
          </a:xfrm>
          <a:prstGeom prst="flowChartPredefined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39" name="Flowchart: Predefined Process 38"/>
          <p:cNvSpPr/>
          <p:nvPr/>
        </p:nvSpPr>
        <p:spPr>
          <a:xfrm>
            <a:off x="5111552" y="4345020"/>
            <a:ext cx="1149811" cy="270510"/>
          </a:xfrm>
          <a:prstGeom prst="flowChartPredefined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40" name="Flowchart: Predefined Process 39"/>
          <p:cNvSpPr/>
          <p:nvPr/>
        </p:nvSpPr>
        <p:spPr>
          <a:xfrm>
            <a:off x="5118504" y="4729830"/>
            <a:ext cx="1149811" cy="270510"/>
          </a:xfrm>
          <a:prstGeom prst="flowChartPredefined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41" name="Flowchart: Predefined Process 40"/>
          <p:cNvSpPr/>
          <p:nvPr/>
        </p:nvSpPr>
        <p:spPr>
          <a:xfrm>
            <a:off x="5130191" y="5144559"/>
            <a:ext cx="1149811" cy="270510"/>
          </a:xfrm>
          <a:prstGeom prst="flowChartPredefined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42" name="Flowchart: Predefined Process 41"/>
          <p:cNvSpPr/>
          <p:nvPr/>
        </p:nvSpPr>
        <p:spPr>
          <a:xfrm>
            <a:off x="5130191" y="5525296"/>
            <a:ext cx="1149811" cy="270510"/>
          </a:xfrm>
          <a:prstGeom prst="flowChartPredefined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43" name="Flowchart: Predefined Process 42"/>
          <p:cNvSpPr/>
          <p:nvPr/>
        </p:nvSpPr>
        <p:spPr>
          <a:xfrm>
            <a:off x="6953944" y="3137250"/>
            <a:ext cx="1149811" cy="270510"/>
          </a:xfrm>
          <a:prstGeom prst="flowChartPredefined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44" name="Flowchart: Predefined Process 43"/>
          <p:cNvSpPr/>
          <p:nvPr/>
        </p:nvSpPr>
        <p:spPr>
          <a:xfrm>
            <a:off x="6955215" y="3524058"/>
            <a:ext cx="1148540" cy="267241"/>
          </a:xfrm>
          <a:prstGeom prst="flowChartPredefined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45" name="Flowchart: Predefined Process 44"/>
          <p:cNvSpPr/>
          <p:nvPr/>
        </p:nvSpPr>
        <p:spPr>
          <a:xfrm>
            <a:off x="6948264" y="3942430"/>
            <a:ext cx="1149811" cy="270510"/>
          </a:xfrm>
          <a:prstGeom prst="flowChartPredefined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46" name="Flowchart: Predefined Process 45"/>
          <p:cNvSpPr/>
          <p:nvPr/>
        </p:nvSpPr>
        <p:spPr>
          <a:xfrm>
            <a:off x="6948263" y="4345020"/>
            <a:ext cx="1149811" cy="270510"/>
          </a:xfrm>
          <a:prstGeom prst="flowChartPredefined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47" name="Flowchart: Predefined Process 46"/>
          <p:cNvSpPr/>
          <p:nvPr/>
        </p:nvSpPr>
        <p:spPr>
          <a:xfrm>
            <a:off x="6955215" y="4729830"/>
            <a:ext cx="1149811" cy="270510"/>
          </a:xfrm>
          <a:prstGeom prst="flowChartPredefined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48" name="Flowchart: Predefined Process 47"/>
          <p:cNvSpPr/>
          <p:nvPr/>
        </p:nvSpPr>
        <p:spPr>
          <a:xfrm>
            <a:off x="6966902" y="5144559"/>
            <a:ext cx="1149811" cy="270510"/>
          </a:xfrm>
          <a:prstGeom prst="flowChartPredefined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49" name="Flowchart: Predefined Process 48"/>
          <p:cNvSpPr/>
          <p:nvPr/>
        </p:nvSpPr>
        <p:spPr>
          <a:xfrm>
            <a:off x="6966902" y="5525296"/>
            <a:ext cx="1149811" cy="270510"/>
          </a:xfrm>
          <a:prstGeom prst="flowChartPredefined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50" name="TextBox 49"/>
          <p:cNvSpPr txBox="1"/>
          <p:nvPr/>
        </p:nvSpPr>
        <p:spPr>
          <a:xfrm>
            <a:off x="484121" y="3163852"/>
            <a:ext cx="1276201" cy="2693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300" dirty="0" smtClean="0"/>
              <a:t>08:00 – 09:00</a:t>
            </a:r>
          </a:p>
          <a:p>
            <a:endParaRPr lang="sl-SI" sz="1300" dirty="0"/>
          </a:p>
          <a:p>
            <a:r>
              <a:rPr lang="sl-SI" sz="1300" dirty="0" smtClean="0"/>
              <a:t>09:00 – 10:00</a:t>
            </a:r>
          </a:p>
          <a:p>
            <a:endParaRPr lang="sl-SI" sz="1300" dirty="0"/>
          </a:p>
          <a:p>
            <a:r>
              <a:rPr lang="sl-SI" sz="1300" dirty="0" smtClean="0"/>
              <a:t>10:00 – 11:00</a:t>
            </a:r>
          </a:p>
          <a:p>
            <a:endParaRPr lang="sl-SI" sz="1300" dirty="0" smtClean="0"/>
          </a:p>
          <a:p>
            <a:r>
              <a:rPr lang="sl-SI" sz="1300" dirty="0" smtClean="0"/>
              <a:t>11.00 – 12:00</a:t>
            </a:r>
          </a:p>
          <a:p>
            <a:endParaRPr lang="sl-SI" sz="1300" dirty="0"/>
          </a:p>
          <a:p>
            <a:r>
              <a:rPr lang="sl-SI" sz="1300" dirty="0" smtClean="0"/>
              <a:t>12:00 – 13:00</a:t>
            </a:r>
          </a:p>
          <a:p>
            <a:endParaRPr lang="sl-SI" sz="1300" dirty="0" smtClean="0"/>
          </a:p>
          <a:p>
            <a:r>
              <a:rPr lang="sl-SI" sz="1300" dirty="0" smtClean="0"/>
              <a:t>13:00 – 14:00</a:t>
            </a:r>
          </a:p>
          <a:p>
            <a:endParaRPr lang="sl-SI" sz="1300" dirty="0"/>
          </a:p>
          <a:p>
            <a:r>
              <a:rPr lang="sl-SI" sz="1300" dirty="0" smtClean="0"/>
              <a:t>14:00 – 15:00</a:t>
            </a:r>
            <a:endParaRPr lang="sl-SI" sz="1300" dirty="0"/>
          </a:p>
        </p:txBody>
      </p:sp>
      <p:sp>
        <p:nvSpPr>
          <p:cNvPr id="57" name="Flowchart: Predefined Process 56"/>
          <p:cNvSpPr/>
          <p:nvPr/>
        </p:nvSpPr>
        <p:spPr>
          <a:xfrm>
            <a:off x="1753370" y="3128842"/>
            <a:ext cx="1156764" cy="302080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58" name="TextBox 57"/>
          <p:cNvSpPr txBox="1"/>
          <p:nvPr/>
        </p:nvSpPr>
        <p:spPr>
          <a:xfrm>
            <a:off x="268098" y="1183684"/>
            <a:ext cx="82643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NAJDE PRVI PROST TERMIN</a:t>
            </a:r>
            <a:endParaRPr lang="sl-SI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153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Predefined Process 7"/>
          <p:cNvSpPr/>
          <p:nvPr/>
        </p:nvSpPr>
        <p:spPr>
          <a:xfrm>
            <a:off x="1439908" y="2987943"/>
            <a:ext cx="1190784" cy="288032"/>
          </a:xfrm>
          <a:prstGeom prst="flowChartPredefined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9" name="Flowchart: Predefined Process 8"/>
          <p:cNvSpPr/>
          <p:nvPr/>
        </p:nvSpPr>
        <p:spPr>
          <a:xfrm>
            <a:off x="2647982" y="2990635"/>
            <a:ext cx="1678169" cy="285340"/>
          </a:xfrm>
          <a:prstGeom prst="flowChartPredefined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11" name="Flowchart: Predefined Process 10"/>
          <p:cNvSpPr/>
          <p:nvPr/>
        </p:nvSpPr>
        <p:spPr>
          <a:xfrm>
            <a:off x="4355667" y="2987944"/>
            <a:ext cx="1685929" cy="288032"/>
          </a:xfrm>
          <a:prstGeom prst="flowChartPredefined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cxnSp>
        <p:nvCxnSpPr>
          <p:cNvPr id="19" name="Straight Connector 18"/>
          <p:cNvCxnSpPr/>
          <p:nvPr/>
        </p:nvCxnSpPr>
        <p:spPr>
          <a:xfrm>
            <a:off x="1419924" y="2566426"/>
            <a:ext cx="0" cy="712241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323528" y="-2416"/>
            <a:ext cx="8183394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PACIENT SE </a:t>
            </a:r>
            <a:r>
              <a:rPr kumimoji="0" lang="sl-SI" altLang="sl-SI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eNAROČA</a:t>
            </a:r>
            <a:r>
              <a:rPr kumimoji="0" lang="sl-SI" altLang="sl-SI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V</a:t>
            </a:r>
            <a:r>
              <a:rPr kumimoji="0" lang="sl-SI" altLang="sl-SI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ČAKALNO KNJIGO NA PR1</a:t>
            </a:r>
            <a:endParaRPr kumimoji="0" lang="sl-SI" altLang="sl-SI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Na aktivnosti imamo določeno trajanje aktivnosti. Aktivnosti imata isti VZS.</a:t>
            </a:r>
            <a:endParaRPr kumimoji="0" lang="sl-SI" altLang="sl-SI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sl-SI" altLang="sl-SI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sl-SI" altLang="sl-SI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PR1 = 40 min</a:t>
            </a:r>
            <a:endParaRPr kumimoji="0" lang="sl-SI" altLang="sl-SI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l-SI" altLang="sl-SI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PR2 = 60 min</a:t>
            </a:r>
            <a:endParaRPr kumimoji="0" lang="sl-SI" altLang="sl-SI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5172476" y="899160"/>
            <a:ext cx="3327475" cy="1019672"/>
            <a:chOff x="1829983" y="1976655"/>
            <a:chExt cx="3327475" cy="1019672"/>
          </a:xfrm>
        </p:grpSpPr>
        <p:sp>
          <p:nvSpPr>
            <p:cNvPr id="6" name="Flowchart: Predefined Process 5"/>
            <p:cNvSpPr/>
            <p:nvPr/>
          </p:nvSpPr>
          <p:spPr>
            <a:xfrm>
              <a:off x="1906270" y="2531745"/>
              <a:ext cx="1567180" cy="190500"/>
            </a:xfrm>
            <a:prstGeom prst="flowChartPredefinedProcess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l-SI"/>
            </a:p>
          </p:txBody>
        </p:sp>
        <p:sp>
          <p:nvSpPr>
            <p:cNvPr id="7" name="Flowchart: Predefined Process 6"/>
            <p:cNvSpPr/>
            <p:nvPr/>
          </p:nvSpPr>
          <p:spPr>
            <a:xfrm>
              <a:off x="1905635" y="2315210"/>
              <a:ext cx="1089660" cy="190500"/>
            </a:xfrm>
            <a:prstGeom prst="flowChartPredefinedProcess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l-SI"/>
            </a:p>
          </p:txBody>
        </p:sp>
        <p:sp>
          <p:nvSpPr>
            <p:cNvPr id="10" name="Flowchart: Predefined Process 9"/>
            <p:cNvSpPr/>
            <p:nvPr/>
          </p:nvSpPr>
          <p:spPr>
            <a:xfrm>
              <a:off x="1907540" y="2738120"/>
              <a:ext cx="1567180" cy="190500"/>
            </a:xfrm>
            <a:prstGeom prst="flowChartPredefinedProcess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sl-SI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874520" y="2101850"/>
              <a:ext cx="0" cy="82804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505200" y="2105660"/>
              <a:ext cx="0" cy="828040"/>
            </a:xfrm>
            <a:prstGeom prst="line">
              <a:avLst/>
            </a:prstGeom>
            <a:ln/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1829983" y="1976655"/>
              <a:ext cx="1920962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8:00                       9:00</a:t>
              </a:r>
              <a:endParaRPr kumimoji="0" lang="sl-SI" altLang="sl-SI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33"/>
            <p:cNvSpPr>
              <a:spLocks noChangeArrowheads="1"/>
            </p:cNvSpPr>
            <p:nvPr/>
          </p:nvSpPr>
          <p:spPr bwMode="auto">
            <a:xfrm>
              <a:off x="3657306" y="2257663"/>
              <a:ext cx="1500152" cy="7386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PR1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PR2</a:t>
              </a:r>
              <a:endParaRPr kumimoji="0" lang="sl-SI" altLang="sl-SI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l-SI" altLang="sl-SI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Predrezervacija</a:t>
              </a:r>
              <a:endParaRPr kumimoji="0" lang="sl-SI" altLang="sl-SI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1442203" y="2564750"/>
            <a:ext cx="296267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7:00           7:40 7:40                         8:40</a:t>
            </a:r>
            <a:endParaRPr kumimoji="0" lang="sl-SI" altLang="sl-SI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Flowchart: Predefined Process 50"/>
          <p:cNvSpPr/>
          <p:nvPr/>
        </p:nvSpPr>
        <p:spPr>
          <a:xfrm>
            <a:off x="6065573" y="2990635"/>
            <a:ext cx="1190784" cy="288032"/>
          </a:xfrm>
          <a:prstGeom prst="flowChartPredefined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cxnSp>
        <p:nvCxnSpPr>
          <p:cNvPr id="53" name="Straight Connector 52"/>
          <p:cNvCxnSpPr/>
          <p:nvPr/>
        </p:nvCxnSpPr>
        <p:spPr>
          <a:xfrm>
            <a:off x="2630692" y="2575419"/>
            <a:ext cx="0" cy="712241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355976" y="2562230"/>
            <a:ext cx="0" cy="712241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7256357" y="2588607"/>
            <a:ext cx="0" cy="712241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7" name="Flowchart: Predefined Process 56"/>
          <p:cNvSpPr/>
          <p:nvPr/>
        </p:nvSpPr>
        <p:spPr>
          <a:xfrm>
            <a:off x="4375974" y="2990635"/>
            <a:ext cx="1190784" cy="288032"/>
          </a:xfrm>
          <a:prstGeom prst="flowChartPredefined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60" name="Rectangle 30"/>
          <p:cNvSpPr>
            <a:spLocks noChangeArrowheads="1"/>
          </p:cNvSpPr>
          <p:nvPr/>
        </p:nvSpPr>
        <p:spPr bwMode="auto">
          <a:xfrm>
            <a:off x="664782" y="3903341"/>
            <a:ext cx="801167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1 - NAREDI SE PREDREZERVACIJA ZA </a:t>
            </a:r>
            <a:r>
              <a:rPr kumimoji="0" lang="sl-SI" altLang="sl-SI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eNAROČANJE</a:t>
            </a:r>
            <a:r>
              <a:rPr kumimoji="0" lang="sl-SI" altLang="sl-SI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 (2 min)</a:t>
            </a:r>
            <a:endParaRPr kumimoji="0" lang="sl-SI" altLang="sl-SI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Rectangle 30"/>
          <p:cNvSpPr>
            <a:spLocks noChangeArrowheads="1"/>
          </p:cNvSpPr>
          <p:nvPr/>
        </p:nvSpPr>
        <p:spPr bwMode="auto">
          <a:xfrm>
            <a:off x="683568" y="4308567"/>
            <a:ext cx="79928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Calibri" pitchFamily="34" charset="0"/>
                <a:cs typeface="Times New Roman" pitchFamily="18" charset="0"/>
              </a:rPr>
              <a:t>2 - V BOLNICI MEDTEM INTERNO NAROČIJO PACIENTA – PR1</a:t>
            </a:r>
            <a:endParaRPr kumimoji="0" lang="sl-SI" altLang="sl-SI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Rectangle 30"/>
          <p:cNvSpPr>
            <a:spLocks noChangeArrowheads="1"/>
          </p:cNvSpPr>
          <p:nvPr/>
        </p:nvSpPr>
        <p:spPr bwMode="auto">
          <a:xfrm>
            <a:off x="323528" y="4732214"/>
            <a:ext cx="864096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l-SI" altLang="sl-SI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3 -  PACIENT POTRDI REZERVACIJO ZA PR1 PREKO </a:t>
            </a:r>
            <a:r>
              <a:rPr lang="sl-SI" altLang="sl-SI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eNAROČANJA</a:t>
            </a:r>
            <a:endParaRPr kumimoji="0" lang="sl-SI" altLang="sl-SI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5578699" y="2987945"/>
            <a:ext cx="47483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59" name="Flowchart: Predefined Process 58"/>
          <p:cNvSpPr/>
          <p:nvPr/>
        </p:nvSpPr>
        <p:spPr>
          <a:xfrm>
            <a:off x="5578699" y="3156832"/>
            <a:ext cx="486874" cy="288032"/>
          </a:xfrm>
          <a:prstGeom prst="flowChartPredefinedProces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cxnSp>
        <p:nvCxnSpPr>
          <p:cNvPr id="65" name="Straight Connector 64"/>
          <p:cNvCxnSpPr/>
          <p:nvPr/>
        </p:nvCxnSpPr>
        <p:spPr>
          <a:xfrm>
            <a:off x="5566388" y="2558587"/>
            <a:ext cx="370" cy="886277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065573" y="2575419"/>
            <a:ext cx="0" cy="712241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4273440" y="2558587"/>
            <a:ext cx="60831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sl-SI" altLang="sl-SI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8:40                       </a:t>
            </a:r>
            <a:endParaRPr lang="sl-SI" sz="1400" dirty="0"/>
          </a:p>
        </p:txBody>
      </p:sp>
      <p:sp>
        <p:nvSpPr>
          <p:cNvPr id="70" name="Rectangle 69"/>
          <p:cNvSpPr/>
          <p:nvPr/>
        </p:nvSpPr>
        <p:spPr>
          <a:xfrm>
            <a:off x="5957140" y="2549471"/>
            <a:ext cx="54854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sl-SI" altLang="sl-SI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9:40</a:t>
            </a:r>
            <a:endParaRPr lang="sl-SI" sz="1400" dirty="0"/>
          </a:p>
        </p:txBody>
      </p:sp>
      <p:sp>
        <p:nvSpPr>
          <p:cNvPr id="71" name="Rectangle 70"/>
          <p:cNvSpPr/>
          <p:nvPr/>
        </p:nvSpPr>
        <p:spPr>
          <a:xfrm>
            <a:off x="6697932" y="2538841"/>
            <a:ext cx="5998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sl-SI" altLang="sl-SI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10:20</a:t>
            </a:r>
            <a:endParaRPr lang="sl-SI" dirty="0"/>
          </a:p>
        </p:txBody>
      </p:sp>
      <p:sp>
        <p:nvSpPr>
          <p:cNvPr id="72" name="Rectangle 71"/>
          <p:cNvSpPr/>
          <p:nvPr/>
        </p:nvSpPr>
        <p:spPr>
          <a:xfrm>
            <a:off x="5065528" y="2559685"/>
            <a:ext cx="59613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sl-SI" altLang="sl-SI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9:20             </a:t>
            </a:r>
            <a:endParaRPr lang="sl-SI" sz="1400" dirty="0"/>
          </a:p>
        </p:txBody>
      </p:sp>
      <p:sp>
        <p:nvSpPr>
          <p:cNvPr id="74" name="Flowchart: Predefined Process 73"/>
          <p:cNvSpPr/>
          <p:nvPr/>
        </p:nvSpPr>
        <p:spPr>
          <a:xfrm>
            <a:off x="1852822" y="1266326"/>
            <a:ext cx="1678169" cy="285340"/>
          </a:xfrm>
          <a:prstGeom prst="flowChartPredefinedProcess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75" name="Flowchart: Predefined Process 74"/>
          <p:cNvSpPr/>
          <p:nvPr/>
        </p:nvSpPr>
        <p:spPr>
          <a:xfrm>
            <a:off x="1866075" y="904429"/>
            <a:ext cx="1190784" cy="288032"/>
          </a:xfrm>
          <a:prstGeom prst="flowChartPredefinedProces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sl-SI"/>
          </a:p>
        </p:txBody>
      </p:sp>
      <p:sp>
        <p:nvSpPr>
          <p:cNvPr id="76" name="Rectangle 30"/>
          <p:cNvSpPr>
            <a:spLocks noChangeArrowheads="1"/>
          </p:cNvSpPr>
          <p:nvPr/>
        </p:nvSpPr>
        <p:spPr bwMode="auto">
          <a:xfrm>
            <a:off x="1477463" y="5096798"/>
            <a:ext cx="6200263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l-SI" altLang="sl-SI" sz="2800" b="1" dirty="0" smtClean="0">
                <a:solidFill>
                  <a:schemeClr val="accent2"/>
                </a:solidFill>
                <a:latin typeface="Calibri" pitchFamily="34" charset="0"/>
                <a:cs typeface="Times New Roman" pitchFamily="18" charset="0"/>
              </a:rPr>
              <a:t>KO IMAMO V POV.KAT. ZA ISTO ENOTO IN ISTI VZS, RAZLIČNE AKTIVNOSTI Z RAZLIČNIM TRAJANJEM!!!</a:t>
            </a:r>
            <a:endParaRPr kumimoji="0" lang="sl-SI" altLang="sl-SI" sz="12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540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40" grpId="0"/>
      <p:bldP spid="51" grpId="0" animBg="1"/>
      <p:bldP spid="57" grpId="0" animBg="1"/>
      <p:bldP spid="60" grpId="0"/>
      <p:bldP spid="62" grpId="0"/>
      <p:bldP spid="63" grpId="0"/>
      <p:bldP spid="64" grpId="0" animBg="1"/>
      <p:bldP spid="59" grpId="0" animBg="1"/>
      <p:bldP spid="69" grpId="0"/>
      <p:bldP spid="70" grpId="0"/>
      <p:bldP spid="71" grpId="0"/>
      <p:bldP spid="72" grpId="0"/>
      <p:bldP spid="7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POVZETEK</a:t>
            </a:r>
            <a:endParaRPr lang="sl-SI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16986158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18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Pomembni naslovi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err="1" smtClean="0">
                <a:hlinkClick r:id="rId2"/>
              </a:rPr>
              <a:t>podpora@infonet.si</a:t>
            </a:r>
            <a:endParaRPr lang="sl-SI" dirty="0" smtClean="0"/>
          </a:p>
          <a:p>
            <a:r>
              <a:rPr lang="sl-SI" dirty="0" err="1" smtClean="0">
                <a:hlinkClick r:id="rId3"/>
              </a:rPr>
              <a:t>vzs@nijz.si</a:t>
            </a:r>
            <a:endParaRPr lang="sl-SI" dirty="0" smtClean="0"/>
          </a:p>
          <a:p>
            <a:r>
              <a:rPr lang="sl-SI" dirty="0" err="1" smtClean="0">
                <a:hlinkClick r:id="rId4"/>
              </a:rPr>
              <a:t>eNarocanje@nijz.si</a:t>
            </a:r>
            <a:endParaRPr lang="sl-SI" dirty="0" smtClean="0"/>
          </a:p>
          <a:p>
            <a:r>
              <a:rPr lang="sl-SI" dirty="0" err="1" smtClean="0">
                <a:hlinkClick r:id="rId5"/>
              </a:rPr>
              <a:t>gp.mz@gov.si</a:t>
            </a: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281517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 marL="0" marR="0" indent="0" algn="r" defTabSz="9144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sz="2400" b="1" i="1" dirty="0" err="1" smtClean="0">
            <a:solidFill>
              <a:srgbClr val="003366"/>
            </a:solidFill>
            <a:latin typeface="+mj-lt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3488</TotalTime>
  <Words>332</Words>
  <Application>Microsoft Office PowerPoint</Application>
  <PresentationFormat>On-screen Show (4:3)</PresentationFormat>
  <Paragraphs>117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DELAVNICA eNAROČANJE   </vt:lpstr>
      <vt:lpstr>DNEVNI RED</vt:lpstr>
      <vt:lpstr>ROKI ZA VKLJUČITEV</vt:lpstr>
      <vt:lpstr>Nepravilna kombinacija zapisa v PO</vt:lpstr>
      <vt:lpstr>PowerPoint Presentation</vt:lpstr>
      <vt:lpstr>PowerPoint Presentation</vt:lpstr>
      <vt:lpstr>PowerPoint Presentation</vt:lpstr>
      <vt:lpstr>POVZETEK</vt:lpstr>
      <vt:lpstr>Pomembni naslovi</vt:lpstr>
      <vt:lpstr>Vprašanja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Gregor Košir</dc:creator>
  <cp:lastModifiedBy>Gregor Košir</cp:lastModifiedBy>
  <cp:revision>169</cp:revision>
  <dcterms:created xsi:type="dcterms:W3CDTF">2009-01-19T14:02:08Z</dcterms:created>
  <dcterms:modified xsi:type="dcterms:W3CDTF">2016-09-15T05:47:26Z</dcterms:modified>
</cp:coreProperties>
</file>